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4" r:id="rId4"/>
    <p:sldId id="269" r:id="rId5"/>
    <p:sldId id="273" r:id="rId6"/>
    <p:sldId id="258" r:id="rId7"/>
    <p:sldId id="259" r:id="rId8"/>
    <p:sldId id="260" r:id="rId9"/>
    <p:sldId id="261" r:id="rId10"/>
    <p:sldId id="275" r:id="rId11"/>
    <p:sldId id="277" r:id="rId12"/>
    <p:sldId id="279" r:id="rId13"/>
    <p:sldId id="267" r:id="rId14"/>
    <p:sldId id="280" r:id="rId15"/>
    <p:sldId id="281" r:id="rId16"/>
    <p:sldId id="283" r:id="rId17"/>
    <p:sldId id="286" r:id="rId18"/>
    <p:sldId id="284" r:id="rId19"/>
    <p:sldId id="285" r:id="rId20"/>
    <p:sldId id="266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03364-BD57-4B2F-B0E1-0031F73CB6BA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E8284-7318-466D-9781-66D20E978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6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804EA9-433C-4456-8A50-DC3BF021D591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778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B86D073-D107-4436-90E9-943247F29C8B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A119C7-E3F7-44EB-BACF-189F8DEEBD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hyperlink" Target="http://highered.mcgraw-hill.com/sites/0072819359/student_view0/chapter2/interactive_graphs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170380\Local Settings\Temporary Internet Files\Content.IE5\ATUNA1IJ\MC9000892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819400"/>
            <a:ext cx="2468880" cy="246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Microeconomics examines decision making by individual units.</a:t>
            </a:r>
          </a:p>
          <a:p>
            <a:r>
              <a:rPr lang="en-US" dirty="0"/>
              <a:t>Macroeconomics examines either the economy as a whole or its basic subdivisions or aggregates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Positive economics deals with economic facts, i.e. “the unemployment rate is 9.8%.”</a:t>
            </a:r>
          </a:p>
          <a:p>
            <a:r>
              <a:rPr lang="en-US" dirty="0" smtClean="0"/>
              <a:t>Normative economics is a subjective perspective of the economy, i.e. “the unemployment rate is too high.”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66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 rot="5400000">
            <a:off x="4457700" y="2171700"/>
            <a:ext cx="228600" cy="9144000"/>
          </a:xfrm>
          <a:prstGeom prst="rect">
            <a:avLst/>
          </a:prstGeom>
          <a:solidFill>
            <a:srgbClr val="522890"/>
          </a:solidFill>
          <a:ln w="9525">
            <a:solidFill>
              <a:srgbClr val="52289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-166687"/>
            <a:ext cx="9144000" cy="838200"/>
          </a:xfrm>
          <a:prstGeom prst="rect">
            <a:avLst/>
          </a:prstGeom>
          <a:solidFill>
            <a:srgbClr val="20589C"/>
          </a:solidFill>
          <a:ln w="9525">
            <a:solidFill>
              <a:srgbClr val="20589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b="1">
              <a:latin typeface="Dotum" panose="020B0600000101010101" pitchFamily="34" charset="-127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0" y="-43194"/>
            <a:ext cx="9144000" cy="6413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Tahoma" panose="020B0604030504040204" pitchFamily="34" charset="0"/>
              </a:rPr>
              <a:t>Theories, Principles, and Models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914400" y="1066800"/>
            <a:ext cx="693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  <a:buFontTx/>
              <a:buChar char="•"/>
            </a:pPr>
            <a:r>
              <a:rPr lang="en-US" sz="3600"/>
              <a:t>The scientific method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2171700" y="19050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5702300" y="18923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152" name="AutoShape 10"/>
          <p:cNvSpPr>
            <a:spLocks noChangeArrowheads="1"/>
          </p:cNvSpPr>
          <p:nvPr/>
        </p:nvSpPr>
        <p:spPr bwMode="auto">
          <a:xfrm>
            <a:off x="6197600" y="24003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153" name="AutoShape 11"/>
          <p:cNvSpPr>
            <a:spLocks noChangeArrowheads="1"/>
          </p:cNvSpPr>
          <p:nvPr/>
        </p:nvSpPr>
        <p:spPr bwMode="auto">
          <a:xfrm>
            <a:off x="1143000" y="23876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Calibri" panose="020F0502020204030204" pitchFamily="34" charset="0"/>
            </a:endParaRP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914400" y="3276600"/>
            <a:ext cx="777240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3600" indent="-2921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</a:pPr>
            <a:r>
              <a:rPr lang="en-US" sz="3600" dirty="0"/>
              <a:t>Economic principles</a:t>
            </a:r>
          </a:p>
          <a:p>
            <a:pPr lvl="1" eaLnBrk="1" hangingPunct="1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</a:pPr>
            <a:r>
              <a:rPr lang="en-US" sz="3600" dirty="0"/>
              <a:t>Generalizations</a:t>
            </a:r>
          </a:p>
          <a:p>
            <a:pPr lvl="1" eaLnBrk="1" hangingPunct="1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</a:pPr>
            <a:r>
              <a:rPr lang="en-US" sz="3600" dirty="0"/>
              <a:t>Other-things-equal assumption</a:t>
            </a:r>
          </a:p>
          <a:p>
            <a:pPr lvl="1" eaLnBrk="1" hangingPunct="1">
              <a:spcBef>
                <a:spcPct val="20000"/>
              </a:spcBef>
              <a:buClr>
                <a:srgbClr val="3399FF"/>
              </a:buClr>
              <a:buSzPct val="125000"/>
              <a:buFontTx/>
              <a:buChar char="•"/>
            </a:pPr>
            <a:r>
              <a:rPr lang="en-US" sz="3600" dirty="0"/>
              <a:t>Graphical expression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965200" y="17907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</a:pPr>
            <a:r>
              <a:rPr lang="en-US"/>
              <a:t>Observe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3048000" y="17780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</a:pPr>
            <a:r>
              <a:rPr lang="en-US"/>
              <a:t>Formulate a hypothesis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6451600" y="17780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</a:pPr>
            <a:r>
              <a:rPr lang="en-US"/>
              <a:t>Test the hypothesis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1917700" y="22987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</a:pPr>
            <a:r>
              <a:rPr lang="en-US"/>
              <a:t>Accept, reject, or modify the hypothesis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990600" y="2806700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399FF"/>
              </a:buClr>
              <a:buSzPct val="125000"/>
            </a:pPr>
            <a:r>
              <a:rPr lang="en-US"/>
              <a:t>Continue to test the hypothesis, if necessary</a:t>
            </a:r>
          </a:p>
        </p:txBody>
      </p:sp>
      <p:sp>
        <p:nvSpPr>
          <p:cNvPr id="6160" name="Text Box 7"/>
          <p:cNvSpPr txBox="1">
            <a:spLocks noChangeArrowheads="1"/>
          </p:cNvSpPr>
          <p:nvPr/>
        </p:nvSpPr>
        <p:spPr bwMode="auto">
          <a:xfrm>
            <a:off x="0" y="6583363"/>
            <a:ext cx="533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b="1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161" name="Text Box 11"/>
          <p:cNvSpPr txBox="1">
            <a:spLocks noChangeArrowheads="1"/>
          </p:cNvSpPr>
          <p:nvPr/>
        </p:nvSpPr>
        <p:spPr bwMode="auto">
          <a:xfrm>
            <a:off x="8475663" y="6629400"/>
            <a:ext cx="439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  <a:cs typeface="Arial" panose="020B0604020202020204" pitchFamily="34" charset="0"/>
              </a:rPr>
              <a:t>1-</a:t>
            </a:r>
            <a:fld id="{D3755DB4-29CB-4036-B663-017EFFF246BE}" type="slidenum">
              <a:rPr lang="en-US" sz="140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/>
              <a:t>11</a:t>
            </a:fld>
            <a:endParaRPr lang="en-US" sz="14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9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Economic Goals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Theoretical economics helps economists use facts to analyze and explain the economy and develop policies.</a:t>
            </a:r>
          </a:p>
          <a:p>
            <a:r>
              <a:rPr lang="en-US" dirty="0" smtClean="0"/>
              <a:t>Economic policies are designed to explain a number of economic goals including:  economic growth, full employment, economic efficiency, price-level stability, economic freedom, equitable distribution of income, economic security and balance of trade.</a:t>
            </a:r>
          </a:p>
        </p:txBody>
      </p:sp>
    </p:spTree>
    <p:extLst>
      <p:ext uri="{BB962C8B-B14F-4D97-AF65-F5344CB8AC3E}">
        <p14:creationId xmlns:p14="http://schemas.microsoft.com/office/powerpoint/2010/main" val="211958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Possibilities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 smtClean="0"/>
          </a:p>
          <a:p>
            <a:r>
              <a:rPr lang="en-US" dirty="0" smtClean="0"/>
              <a:t>Opportunity Cost</a:t>
            </a:r>
          </a:p>
          <a:p>
            <a:r>
              <a:rPr lang="en-US" dirty="0" smtClean="0"/>
              <a:t>Production Possibilities Curve (PPC)</a:t>
            </a:r>
            <a:endParaRPr lang="en-US" dirty="0"/>
          </a:p>
        </p:txBody>
      </p:sp>
      <p:pic>
        <p:nvPicPr>
          <p:cNvPr id="4" name="Picture 3" descr="P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657600"/>
            <a:ext cx="3449096" cy="29260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Production Possibilities Curve (PPC) illustrates production choices and assumes:</a:t>
            </a:r>
          </a:p>
          <a:p>
            <a:pPr lvl="4"/>
            <a:r>
              <a:rPr lang="en-US" sz="2800" dirty="0" smtClean="0"/>
              <a:t>Full employment</a:t>
            </a:r>
          </a:p>
          <a:p>
            <a:pPr lvl="4"/>
            <a:r>
              <a:rPr lang="en-US" sz="2800" dirty="0" smtClean="0"/>
              <a:t>Fixed resources</a:t>
            </a:r>
          </a:p>
          <a:p>
            <a:pPr lvl="4"/>
            <a:r>
              <a:rPr lang="en-US" sz="2800" dirty="0" smtClean="0"/>
              <a:t>Fixed technology</a:t>
            </a:r>
          </a:p>
          <a:p>
            <a:pPr lvl="4"/>
            <a:r>
              <a:rPr lang="en-US" sz="2800" dirty="0" smtClean="0"/>
              <a:t>Two goods.</a:t>
            </a:r>
          </a:p>
          <a:p>
            <a:r>
              <a:rPr lang="en-US" sz="2800" dirty="0" smtClean="0"/>
              <a:t>Limited or fixed resources means that at any point in time, a full-employment, full production economy must sacrifice some of product X to obtain more of product 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2567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6" name="Arc 32"/>
          <p:cNvSpPr>
            <a:spLocks/>
          </p:cNvSpPr>
          <p:nvPr/>
        </p:nvSpPr>
        <p:spPr bwMode="auto">
          <a:xfrm>
            <a:off x="2970213" y="2749550"/>
            <a:ext cx="2206625" cy="3084513"/>
          </a:xfrm>
          <a:custGeom>
            <a:avLst/>
            <a:gdLst>
              <a:gd name="T0" fmla="*/ 0 w 21600"/>
              <a:gd name="T1" fmla="*/ 0 h 21668"/>
              <a:gd name="T2" fmla="*/ 2206625 w 21600"/>
              <a:gd name="T3" fmla="*/ 3084513 h 21668"/>
              <a:gd name="T4" fmla="*/ 0 w 21600"/>
              <a:gd name="T5" fmla="*/ 3074833 h 216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6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2"/>
                  <a:pt x="21599" y="21645"/>
                  <a:pt x="21599" y="21667"/>
                </a:cubicBezTo>
              </a:path>
              <a:path w="21600" h="2166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2"/>
                  <a:pt x="21599" y="21645"/>
                  <a:pt x="21599" y="2166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99"/>
          </a:solidFill>
          <a:ln w="76200" cap="rnd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39" name="Group 35"/>
          <p:cNvGrpSpPr>
            <a:grpSpLocks/>
          </p:cNvGrpSpPr>
          <p:nvPr/>
        </p:nvGrpSpPr>
        <p:grpSpPr bwMode="auto">
          <a:xfrm>
            <a:off x="2957513" y="1463675"/>
            <a:ext cx="4873625" cy="4405313"/>
            <a:chOff x="1755" y="922"/>
            <a:chExt cx="3070" cy="2775"/>
          </a:xfrm>
        </p:grpSpPr>
        <p:sp>
          <p:nvSpPr>
            <p:cNvPr id="29726" name="Line 36"/>
            <p:cNvSpPr>
              <a:spLocks noChangeShapeType="1"/>
            </p:cNvSpPr>
            <p:nvPr/>
          </p:nvSpPr>
          <p:spPr bwMode="auto">
            <a:xfrm>
              <a:off x="1761" y="922"/>
              <a:ext cx="0" cy="27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Line 37"/>
            <p:cNvSpPr>
              <a:spLocks noChangeShapeType="1"/>
            </p:cNvSpPr>
            <p:nvPr/>
          </p:nvSpPr>
          <p:spPr bwMode="auto">
            <a:xfrm>
              <a:off x="1755" y="3682"/>
              <a:ext cx="307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2062163" y="1271588"/>
            <a:ext cx="4968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72743" name="Rectangle 39"/>
          <p:cNvSpPr>
            <a:spLocks noChangeArrowheads="1"/>
          </p:cNvSpPr>
          <p:nvPr/>
        </p:nvSpPr>
        <p:spPr bwMode="auto">
          <a:xfrm>
            <a:off x="7985125" y="5778500"/>
            <a:ext cx="4968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defRPr/>
            </a:pPr>
            <a:r>
              <a:rPr lang="en-US"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Q</a:t>
            </a:r>
          </a:p>
        </p:txBody>
      </p:sp>
      <p:sp>
        <p:nvSpPr>
          <p:cNvPr id="72744" name="Rectangle 40"/>
          <p:cNvSpPr>
            <a:spLocks noChangeArrowheads="1"/>
          </p:cNvSpPr>
          <p:nvPr/>
        </p:nvSpPr>
        <p:spPr bwMode="auto">
          <a:xfrm rot="-5400000">
            <a:off x="419100" y="3578225"/>
            <a:ext cx="3433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Robots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(thousands)</a:t>
            </a:r>
          </a:p>
        </p:txBody>
      </p:sp>
      <p:sp>
        <p:nvSpPr>
          <p:cNvPr id="72745" name="Rectangle 41"/>
          <p:cNvSpPr>
            <a:spLocks noChangeArrowheads="1"/>
          </p:cNvSpPr>
          <p:nvPr/>
        </p:nvSpPr>
        <p:spPr bwMode="auto">
          <a:xfrm>
            <a:off x="2947988" y="6156325"/>
            <a:ext cx="45799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Pizzas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(hundred thousands)</a:t>
            </a:r>
          </a:p>
        </p:txBody>
      </p:sp>
      <p:sp>
        <p:nvSpPr>
          <p:cNvPr id="72746" name="Rectangle 42"/>
          <p:cNvSpPr>
            <a:spLocks noChangeArrowheads="1"/>
          </p:cNvSpPr>
          <p:nvPr/>
        </p:nvSpPr>
        <p:spPr bwMode="auto">
          <a:xfrm>
            <a:off x="2416175" y="1376363"/>
            <a:ext cx="4635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14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13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12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11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9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8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7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6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5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4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3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2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72747" name="Rectangle 43"/>
          <p:cNvSpPr>
            <a:spLocks noChangeArrowheads="1"/>
          </p:cNvSpPr>
          <p:nvPr/>
        </p:nvSpPr>
        <p:spPr bwMode="auto">
          <a:xfrm>
            <a:off x="2951163" y="5961063"/>
            <a:ext cx="4803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1       2       3       4       5       6       7       8</a:t>
            </a:r>
          </a:p>
        </p:txBody>
      </p:sp>
      <p:sp>
        <p:nvSpPr>
          <p:cNvPr id="72748" name="Oval 44"/>
          <p:cNvSpPr>
            <a:spLocks noChangeArrowheads="1"/>
          </p:cNvSpPr>
          <p:nvPr/>
        </p:nvSpPr>
        <p:spPr bwMode="auto">
          <a:xfrm>
            <a:off x="3330575" y="2733675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49" name="Oval 45"/>
          <p:cNvSpPr>
            <a:spLocks noChangeArrowheads="1"/>
          </p:cNvSpPr>
          <p:nvPr/>
        </p:nvSpPr>
        <p:spPr bwMode="auto">
          <a:xfrm>
            <a:off x="5092700" y="5756275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50" name="Oval 46"/>
          <p:cNvSpPr>
            <a:spLocks noChangeArrowheads="1"/>
          </p:cNvSpPr>
          <p:nvPr/>
        </p:nvSpPr>
        <p:spPr bwMode="auto">
          <a:xfrm>
            <a:off x="4500563" y="3630613"/>
            <a:ext cx="157162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51" name="Oval 47"/>
          <p:cNvSpPr>
            <a:spLocks noChangeArrowheads="1"/>
          </p:cNvSpPr>
          <p:nvPr/>
        </p:nvSpPr>
        <p:spPr bwMode="auto">
          <a:xfrm>
            <a:off x="3917950" y="300355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52" name="Oval 48"/>
          <p:cNvSpPr>
            <a:spLocks noChangeArrowheads="1"/>
          </p:cNvSpPr>
          <p:nvPr/>
        </p:nvSpPr>
        <p:spPr bwMode="auto">
          <a:xfrm>
            <a:off x="2879725" y="2655888"/>
            <a:ext cx="157163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74" name="Oval 70"/>
          <p:cNvSpPr>
            <a:spLocks noChangeArrowheads="1"/>
          </p:cNvSpPr>
          <p:nvPr/>
        </p:nvSpPr>
        <p:spPr bwMode="auto">
          <a:xfrm>
            <a:off x="5378450" y="3009900"/>
            <a:ext cx="195263" cy="195263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2775" name="Rectangle 71"/>
          <p:cNvSpPr>
            <a:spLocks noChangeArrowheads="1"/>
          </p:cNvSpPr>
          <p:nvPr/>
        </p:nvSpPr>
        <p:spPr bwMode="auto">
          <a:xfrm>
            <a:off x="2962275" y="2339975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72776" name="Rectangle 72"/>
          <p:cNvSpPr>
            <a:spLocks noChangeArrowheads="1"/>
          </p:cNvSpPr>
          <p:nvPr/>
        </p:nvSpPr>
        <p:spPr bwMode="auto">
          <a:xfrm>
            <a:off x="3519488" y="2457450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72777" name="Rectangle 73"/>
          <p:cNvSpPr>
            <a:spLocks noChangeArrowheads="1"/>
          </p:cNvSpPr>
          <p:nvPr/>
        </p:nvSpPr>
        <p:spPr bwMode="auto">
          <a:xfrm>
            <a:off x="4052888" y="2874963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72778" name="Rectangle 74"/>
          <p:cNvSpPr>
            <a:spLocks noChangeArrowheads="1"/>
          </p:cNvSpPr>
          <p:nvPr/>
        </p:nvSpPr>
        <p:spPr bwMode="auto">
          <a:xfrm>
            <a:off x="4681538" y="3617913"/>
            <a:ext cx="36512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72779" name="Rectangle 75"/>
          <p:cNvSpPr>
            <a:spLocks noChangeArrowheads="1"/>
          </p:cNvSpPr>
          <p:nvPr/>
        </p:nvSpPr>
        <p:spPr bwMode="auto">
          <a:xfrm>
            <a:off x="5168900" y="5430838"/>
            <a:ext cx="3508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E</a:t>
            </a:r>
          </a:p>
        </p:txBody>
      </p:sp>
      <p:sp>
        <p:nvSpPr>
          <p:cNvPr id="72780" name="Rectangle 76"/>
          <p:cNvSpPr>
            <a:spLocks noChangeArrowheads="1"/>
          </p:cNvSpPr>
          <p:nvPr/>
        </p:nvSpPr>
        <p:spPr bwMode="auto">
          <a:xfrm>
            <a:off x="5680075" y="2944813"/>
            <a:ext cx="4206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72781" name="Rectangle 77"/>
          <p:cNvSpPr>
            <a:spLocks noChangeArrowheads="1"/>
          </p:cNvSpPr>
          <p:nvPr/>
        </p:nvSpPr>
        <p:spPr bwMode="auto">
          <a:xfrm>
            <a:off x="2981325" y="4183063"/>
            <a:ext cx="1903413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800" i="1">
                <a:solidFill>
                  <a:srgbClr val="CC0000"/>
                </a:solidFill>
                <a:latin typeface="Arial" panose="020B0604020202020204" pitchFamily="34" charset="0"/>
              </a:rPr>
              <a:t>Attainable</a:t>
            </a:r>
          </a:p>
          <a:p>
            <a:r>
              <a:rPr lang="en-US" sz="2800" i="1">
                <a:solidFill>
                  <a:srgbClr val="CC0000"/>
                </a:solidFill>
                <a:latin typeface="Arial" panose="020B0604020202020204" pitchFamily="34" charset="0"/>
              </a:rPr>
              <a:t>but</a:t>
            </a:r>
          </a:p>
          <a:p>
            <a:r>
              <a:rPr lang="en-US" sz="2800" i="1">
                <a:solidFill>
                  <a:srgbClr val="CC0000"/>
                </a:solidFill>
                <a:latin typeface="Arial" panose="020B0604020202020204" pitchFamily="34" charset="0"/>
              </a:rPr>
              <a:t>Inefficient</a:t>
            </a:r>
          </a:p>
        </p:txBody>
      </p:sp>
      <p:sp>
        <p:nvSpPr>
          <p:cNvPr id="72782" name="Rectangle 78"/>
          <p:cNvSpPr>
            <a:spLocks noChangeArrowheads="1"/>
          </p:cNvSpPr>
          <p:nvPr/>
        </p:nvSpPr>
        <p:spPr bwMode="auto">
          <a:xfrm>
            <a:off x="5167313" y="1851025"/>
            <a:ext cx="29718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600" i="1">
                <a:solidFill>
                  <a:schemeClr val="tx1"/>
                </a:solidFill>
                <a:latin typeface="Arial" panose="020B0604020202020204" pitchFamily="34" charset="0"/>
              </a:rPr>
              <a:t>Unattainable</a:t>
            </a:r>
          </a:p>
        </p:txBody>
      </p:sp>
      <p:sp>
        <p:nvSpPr>
          <p:cNvPr id="72783" name="Line 79"/>
          <p:cNvSpPr>
            <a:spLocks noChangeShapeType="1"/>
          </p:cNvSpPr>
          <p:nvPr/>
        </p:nvSpPr>
        <p:spPr bwMode="auto">
          <a:xfrm flipH="1">
            <a:off x="5495925" y="2436813"/>
            <a:ext cx="120650" cy="530225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84" name="Rectangle 80"/>
          <p:cNvSpPr>
            <a:spLocks noChangeArrowheads="1"/>
          </p:cNvSpPr>
          <p:nvPr/>
        </p:nvSpPr>
        <p:spPr bwMode="auto">
          <a:xfrm>
            <a:off x="5930900" y="3494088"/>
            <a:ext cx="3384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600" i="1">
                <a:solidFill>
                  <a:schemeClr val="tx1"/>
                </a:solidFill>
                <a:latin typeface="Arial" panose="020B0604020202020204" pitchFamily="34" charset="0"/>
              </a:rPr>
              <a:t>Attainable</a:t>
            </a:r>
          </a:p>
          <a:p>
            <a:r>
              <a:rPr lang="en-US" sz="3600" i="1">
                <a:solidFill>
                  <a:schemeClr val="tx1"/>
                </a:solidFill>
                <a:latin typeface="Arial" panose="020B0604020202020204" pitchFamily="34" charset="0"/>
              </a:rPr>
              <a:t>&amp; Efficient</a:t>
            </a:r>
          </a:p>
        </p:txBody>
      </p:sp>
      <p:sp>
        <p:nvSpPr>
          <p:cNvPr id="72786" name="Line 82"/>
          <p:cNvSpPr>
            <a:spLocks noChangeShapeType="1"/>
          </p:cNvSpPr>
          <p:nvPr/>
        </p:nvSpPr>
        <p:spPr bwMode="auto">
          <a:xfrm flipH="1" flipV="1">
            <a:off x="4994275" y="3863975"/>
            <a:ext cx="1120775" cy="330200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87" name="Line 83"/>
          <p:cNvSpPr>
            <a:spLocks noChangeShapeType="1"/>
          </p:cNvSpPr>
          <p:nvPr/>
        </p:nvSpPr>
        <p:spPr bwMode="auto">
          <a:xfrm flipH="1">
            <a:off x="5448300" y="4433888"/>
            <a:ext cx="887413" cy="92551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88"/>
          <p:cNvSpPr>
            <a:spLocks noChangeArrowheads="1"/>
          </p:cNvSpPr>
          <p:nvPr/>
        </p:nvSpPr>
        <p:spPr bwMode="auto">
          <a:xfrm>
            <a:off x="1819275" y="214313"/>
            <a:ext cx="7184660" cy="67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800" dirty="0">
                <a:solidFill>
                  <a:schemeClr val="accent1"/>
                </a:solidFill>
              </a:rPr>
              <a:t>PRODUCTION POSSIBILITIES</a:t>
            </a:r>
          </a:p>
        </p:txBody>
      </p:sp>
      <p:pic>
        <p:nvPicPr>
          <p:cNvPr id="72793" name="Picture 89" descr="Button_Curve cop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1042988"/>
            <a:ext cx="2746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3439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2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2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7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2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72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7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7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36" grpId="0" animBg="1"/>
      <p:bldP spid="72742" grpId="0" autoUpdateAnimBg="0"/>
      <p:bldP spid="72743" grpId="0" autoUpdateAnimBg="0"/>
      <p:bldP spid="72744" grpId="0" autoUpdateAnimBg="0"/>
      <p:bldP spid="72745" grpId="0" autoUpdateAnimBg="0"/>
      <p:bldP spid="72746" grpId="0" autoUpdateAnimBg="0"/>
      <p:bldP spid="72747" grpId="0" autoUpdateAnimBg="0"/>
      <p:bldP spid="72748" grpId="0" animBg="1"/>
      <p:bldP spid="72749" grpId="0" animBg="1"/>
      <p:bldP spid="72750" grpId="0" animBg="1"/>
      <p:bldP spid="72751" grpId="0" animBg="1"/>
      <p:bldP spid="72752" grpId="0" animBg="1"/>
      <p:bldP spid="72774" grpId="0" animBg="1"/>
      <p:bldP spid="72775" grpId="0" autoUpdateAnimBg="0"/>
      <p:bldP spid="72776" grpId="0" autoUpdateAnimBg="0"/>
      <p:bldP spid="72777" grpId="0" autoUpdateAnimBg="0"/>
      <p:bldP spid="72778" grpId="0" autoUpdateAnimBg="0"/>
      <p:bldP spid="72779" grpId="0" autoUpdateAnimBg="0"/>
      <p:bldP spid="72780" grpId="0" autoUpdateAnimBg="0"/>
      <p:bldP spid="72781" grpId="0" autoUpdateAnimBg="0"/>
      <p:bldP spid="72782" grpId="0" autoUpdateAnimBg="0"/>
      <p:bldP spid="72783" grpId="0" animBg="1"/>
      <p:bldP spid="72784" grpId="0" autoUpdateAnimBg="0"/>
      <p:bldP spid="72786" grpId="0" animBg="1"/>
      <p:bldP spid="727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944688" y="782638"/>
            <a:ext cx="6743700" cy="11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7200" b="0">
                <a:solidFill>
                  <a:schemeClr val="tx1"/>
                </a:solidFill>
                <a:latin typeface="Brush Script MT" panose="03060802040406070304" pitchFamily="66" charset="0"/>
              </a:rPr>
              <a:t>Applications...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819275" y="2020888"/>
            <a:ext cx="7099300" cy="332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 marL="347663" indent="-347663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Tx/>
              <a:buChar char="•"/>
            </a:pPr>
            <a:r>
              <a:rPr lang="en-US" sz="4200" i="1" dirty="0">
                <a:solidFill>
                  <a:schemeClr val="tx1"/>
                </a:solidFill>
                <a:latin typeface="Arial" panose="020B0604020202020204" pitchFamily="34" charset="0"/>
              </a:rPr>
              <a:t>Unemployment and Productive Inefficiency</a:t>
            </a:r>
          </a:p>
          <a:p>
            <a:pPr algn="l">
              <a:buFontTx/>
              <a:buChar char="•"/>
            </a:pPr>
            <a:endParaRPr lang="en-US" sz="4200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buFontTx/>
              <a:buChar char="•"/>
            </a:pPr>
            <a:r>
              <a:rPr lang="en-US" sz="42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Tradeoffs </a:t>
            </a:r>
            <a:r>
              <a:rPr lang="en-US" sz="4200" i="1" dirty="0">
                <a:solidFill>
                  <a:schemeClr val="tx1"/>
                </a:solidFill>
                <a:latin typeface="Arial" panose="020B0604020202020204" pitchFamily="34" charset="0"/>
              </a:rPr>
              <a:t>and Opportunity </a:t>
            </a:r>
            <a:r>
              <a:rPr lang="en-US" sz="42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Costs</a:t>
            </a:r>
            <a:endParaRPr lang="en-US" sz="4200" i="1" dirty="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19275" y="214313"/>
            <a:ext cx="7306488" cy="67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800" dirty="0">
                <a:solidFill>
                  <a:schemeClr val="accent1"/>
                </a:solidFill>
              </a:rPr>
              <a:t>PRODUCTION POSSIBILITIES </a:t>
            </a:r>
          </a:p>
        </p:txBody>
      </p:sp>
    </p:spTree>
    <p:extLst>
      <p:ext uri="{BB962C8B-B14F-4D97-AF65-F5344CB8AC3E}">
        <p14:creationId xmlns:p14="http://schemas.microsoft.com/office/powerpoint/2010/main" val="30597633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0" name="Line 40"/>
          <p:cNvSpPr>
            <a:spLocks noChangeShapeType="1"/>
          </p:cNvSpPr>
          <p:nvPr/>
        </p:nvSpPr>
        <p:spPr bwMode="auto">
          <a:xfrm>
            <a:off x="5730875" y="3533775"/>
            <a:ext cx="0" cy="2432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6" name="Line 36"/>
          <p:cNvSpPr>
            <a:spLocks noChangeShapeType="1"/>
          </p:cNvSpPr>
          <p:nvPr/>
        </p:nvSpPr>
        <p:spPr bwMode="auto">
          <a:xfrm>
            <a:off x="4578350" y="2363788"/>
            <a:ext cx="0" cy="358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7" name="Line 37"/>
          <p:cNvSpPr>
            <a:spLocks noChangeShapeType="1"/>
          </p:cNvSpPr>
          <p:nvPr/>
        </p:nvSpPr>
        <p:spPr bwMode="auto">
          <a:xfrm>
            <a:off x="6902450" y="2363788"/>
            <a:ext cx="0" cy="358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5" name="Line 35"/>
          <p:cNvSpPr>
            <a:spLocks noChangeShapeType="1"/>
          </p:cNvSpPr>
          <p:nvPr/>
        </p:nvSpPr>
        <p:spPr bwMode="auto">
          <a:xfrm>
            <a:off x="3225800" y="4706938"/>
            <a:ext cx="3694113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4" name="Line 34"/>
          <p:cNvSpPr>
            <a:spLocks noChangeShapeType="1"/>
          </p:cNvSpPr>
          <p:nvPr/>
        </p:nvSpPr>
        <p:spPr bwMode="auto">
          <a:xfrm>
            <a:off x="3206750" y="2363788"/>
            <a:ext cx="3694113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604" name="Group 44"/>
          <p:cNvGrpSpPr>
            <a:grpSpLocks/>
          </p:cNvGrpSpPr>
          <p:nvPr/>
        </p:nvGrpSpPr>
        <p:grpSpPr bwMode="auto">
          <a:xfrm>
            <a:off x="2112963" y="1119188"/>
            <a:ext cx="6445250" cy="5591175"/>
            <a:chOff x="1331" y="705"/>
            <a:chExt cx="4060" cy="3522"/>
          </a:xfrm>
        </p:grpSpPr>
        <p:grpSp>
          <p:nvGrpSpPr>
            <p:cNvPr id="32784" name="Group 3"/>
            <p:cNvGrpSpPr>
              <a:grpSpLocks/>
            </p:cNvGrpSpPr>
            <p:nvPr/>
          </p:nvGrpSpPr>
          <p:grpSpPr bwMode="auto">
            <a:xfrm>
              <a:off x="2019" y="994"/>
              <a:ext cx="3070" cy="2775"/>
              <a:chOff x="1755" y="922"/>
              <a:chExt cx="3070" cy="2775"/>
            </a:xfrm>
          </p:grpSpPr>
          <p:sp>
            <p:nvSpPr>
              <p:cNvPr id="32791" name="Line 4"/>
              <p:cNvSpPr>
                <a:spLocks noChangeShapeType="1"/>
              </p:cNvSpPr>
              <p:nvPr/>
            </p:nvSpPr>
            <p:spPr bwMode="auto">
              <a:xfrm>
                <a:off x="1761" y="922"/>
                <a:ext cx="0" cy="2775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Line 5"/>
              <p:cNvSpPr>
                <a:spLocks noChangeShapeType="1"/>
              </p:cNvSpPr>
              <p:nvPr/>
            </p:nvSpPr>
            <p:spPr bwMode="auto">
              <a:xfrm>
                <a:off x="1755" y="3682"/>
                <a:ext cx="307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85" name="Rectangle 6"/>
            <p:cNvSpPr>
              <a:spLocks noChangeArrowheads="1"/>
            </p:cNvSpPr>
            <p:nvPr/>
          </p:nvSpPr>
          <p:spPr bwMode="auto">
            <a:xfrm>
              <a:off x="1671" y="705"/>
              <a:ext cx="285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sz="3200">
                  <a:solidFill>
                    <a:schemeClr val="tx1"/>
                  </a:solidFill>
                  <a:latin typeface="Arial" panose="020B0604020202020204" pitchFamily="34" charset="0"/>
                </a:rPr>
                <a:t>P</a:t>
              </a:r>
            </a:p>
          </p:txBody>
        </p:sp>
        <p:sp>
          <p:nvSpPr>
            <p:cNvPr id="32786" name="Rectangle 7"/>
            <p:cNvSpPr>
              <a:spLocks noChangeArrowheads="1"/>
            </p:cNvSpPr>
            <p:nvPr/>
          </p:nvSpPr>
          <p:spPr bwMode="auto">
            <a:xfrm>
              <a:off x="5078" y="3640"/>
              <a:ext cx="313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sz="3200">
                  <a:solidFill>
                    <a:schemeClr val="tx1"/>
                  </a:solidFill>
                  <a:latin typeface="Arial" panose="020B0604020202020204" pitchFamily="34" charset="0"/>
                </a:rPr>
                <a:t>Q</a:t>
              </a:r>
            </a:p>
          </p:txBody>
        </p:sp>
        <p:sp>
          <p:nvSpPr>
            <p:cNvPr id="32787" name="Rectangle 8"/>
            <p:cNvSpPr>
              <a:spLocks noChangeArrowheads="1"/>
            </p:cNvSpPr>
            <p:nvPr/>
          </p:nvSpPr>
          <p:spPr bwMode="auto">
            <a:xfrm rot="-5400000">
              <a:off x="172" y="2301"/>
              <a:ext cx="2644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>
                  <a:solidFill>
                    <a:schemeClr val="tx1"/>
                  </a:solidFill>
                  <a:latin typeface="Arial" panose="020B0604020202020204" pitchFamily="34" charset="0"/>
                </a:rPr>
                <a:t>Marginal Benefit &amp; Cost</a:t>
              </a:r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788" name="Rectangle 9"/>
            <p:cNvSpPr>
              <a:spLocks noChangeArrowheads="1"/>
            </p:cNvSpPr>
            <p:nvPr/>
          </p:nvSpPr>
          <p:spPr bwMode="auto">
            <a:xfrm>
              <a:off x="2464" y="3902"/>
              <a:ext cx="204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sz="2800">
                  <a:solidFill>
                    <a:schemeClr val="tx1"/>
                  </a:solidFill>
                  <a:latin typeface="Arial" panose="020B0604020202020204" pitchFamily="34" charset="0"/>
                </a:rPr>
                <a:t>Quantity of Pizzas</a:t>
              </a:r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2789" name="Rectangle 10"/>
            <p:cNvSpPr>
              <a:spLocks noChangeArrowheads="1"/>
            </p:cNvSpPr>
            <p:nvPr/>
          </p:nvSpPr>
          <p:spPr bwMode="auto">
            <a:xfrm>
              <a:off x="1630" y="1143"/>
              <a:ext cx="381" cy="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$15</a:t>
              </a:r>
            </a:p>
            <a:p>
              <a:pPr algn="l"/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l"/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10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l"/>
              <a:endParaRPr lang="en-US" sz="2000">
                <a:solidFill>
                  <a:schemeClr val="tx1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5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32790" name="Rectangle 11"/>
            <p:cNvSpPr>
              <a:spLocks noChangeArrowheads="1"/>
            </p:cNvSpPr>
            <p:nvPr/>
          </p:nvSpPr>
          <p:spPr bwMode="auto">
            <a:xfrm>
              <a:off x="1943" y="3791"/>
              <a:ext cx="2757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6600" b="1">
                  <a:solidFill>
                    <a:srgbClr val="FF9933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/>
              <a:r>
                <a:rPr lang="en-US" sz="2000">
                  <a:solidFill>
                    <a:schemeClr val="tx1"/>
                  </a:solidFill>
                  <a:latin typeface="Arial" panose="020B0604020202020204" pitchFamily="34" charset="0"/>
                </a:rPr>
                <a:t>                   1              2               3      </a:t>
              </a:r>
            </a:p>
          </p:txBody>
        </p:sp>
      </p:grpSp>
      <p:sp>
        <p:nvSpPr>
          <p:cNvPr id="32776" name="Rectangle 29"/>
          <p:cNvSpPr>
            <a:spLocks noChangeArrowheads="1"/>
          </p:cNvSpPr>
          <p:nvPr/>
        </p:nvSpPr>
        <p:spPr bwMode="auto">
          <a:xfrm>
            <a:off x="76201" y="214313"/>
            <a:ext cx="10487842" cy="67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800" dirty="0" smtClean="0">
                <a:solidFill>
                  <a:schemeClr val="accent1"/>
                </a:solidFill>
              </a:rPr>
              <a:t>Marginal Cost/Marginal Benefit Analysis</a:t>
            </a:r>
            <a:endParaRPr lang="en-US" sz="3800" dirty="0">
              <a:solidFill>
                <a:schemeClr val="accent1"/>
              </a:solidFill>
            </a:endParaRPr>
          </a:p>
        </p:txBody>
      </p:sp>
      <p:sp>
        <p:nvSpPr>
          <p:cNvPr id="194592" name="Line 32"/>
          <p:cNvSpPr>
            <a:spLocks noChangeShapeType="1"/>
          </p:cNvSpPr>
          <p:nvPr/>
        </p:nvSpPr>
        <p:spPr bwMode="auto">
          <a:xfrm>
            <a:off x="4195763" y="1979613"/>
            <a:ext cx="3346450" cy="3346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3" name="Line 33"/>
          <p:cNvSpPr>
            <a:spLocks noChangeShapeType="1"/>
          </p:cNvSpPr>
          <p:nvPr/>
        </p:nvSpPr>
        <p:spPr bwMode="auto">
          <a:xfrm flipV="1">
            <a:off x="4052888" y="1943100"/>
            <a:ext cx="3273425" cy="3273425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8" name="Rectangle 38"/>
          <p:cNvSpPr>
            <a:spLocks noChangeArrowheads="1"/>
          </p:cNvSpPr>
          <p:nvPr/>
        </p:nvSpPr>
        <p:spPr bwMode="auto">
          <a:xfrm>
            <a:off x="7423150" y="1484313"/>
            <a:ext cx="8128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MC</a:t>
            </a:r>
          </a:p>
        </p:txBody>
      </p:sp>
      <p:sp>
        <p:nvSpPr>
          <p:cNvPr id="194599" name="Rectangle 39"/>
          <p:cNvSpPr>
            <a:spLocks noChangeArrowheads="1"/>
          </p:cNvSpPr>
          <p:nvPr/>
        </p:nvSpPr>
        <p:spPr bwMode="auto">
          <a:xfrm>
            <a:off x="7648575" y="5038725"/>
            <a:ext cx="8128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MB</a:t>
            </a:r>
          </a:p>
        </p:txBody>
      </p:sp>
      <p:sp>
        <p:nvSpPr>
          <p:cNvPr id="194601" name="Text Box 41"/>
          <p:cNvSpPr txBox="1">
            <a:spLocks noChangeArrowheads="1"/>
          </p:cNvSpPr>
          <p:nvPr/>
        </p:nvSpPr>
        <p:spPr bwMode="auto">
          <a:xfrm>
            <a:off x="2005013" y="639763"/>
            <a:ext cx="6710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sz="4000" i="1" dirty="0">
                <a:solidFill>
                  <a:schemeClr val="tx1"/>
                </a:solidFill>
              </a:rPr>
              <a:t>Allocative Efficiency: MB=MC</a:t>
            </a:r>
          </a:p>
        </p:txBody>
      </p:sp>
      <p:sp>
        <p:nvSpPr>
          <p:cNvPr id="194602" name="Rectangle 42"/>
          <p:cNvSpPr>
            <a:spLocks noChangeArrowheads="1"/>
          </p:cNvSpPr>
          <p:nvPr/>
        </p:nvSpPr>
        <p:spPr bwMode="auto">
          <a:xfrm>
            <a:off x="4992688" y="2408238"/>
            <a:ext cx="1497012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800">
                <a:solidFill>
                  <a:schemeClr val="tx1"/>
                </a:solidFill>
                <a:latin typeface="Arial" panose="020B0604020202020204" pitchFamily="34" charset="0"/>
              </a:rPr>
              <a:t>MB=MC</a:t>
            </a:r>
          </a:p>
        </p:txBody>
      </p:sp>
      <p:sp>
        <p:nvSpPr>
          <p:cNvPr id="194603" name="Line 43"/>
          <p:cNvSpPr>
            <a:spLocks noChangeShapeType="1"/>
          </p:cNvSpPr>
          <p:nvPr/>
        </p:nvSpPr>
        <p:spPr bwMode="auto">
          <a:xfrm>
            <a:off x="5726113" y="2816225"/>
            <a:ext cx="0" cy="603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0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0" grpId="0" animBg="1"/>
      <p:bldP spid="194596" grpId="0" animBg="1"/>
      <p:bldP spid="194597" grpId="0" animBg="1"/>
      <p:bldP spid="194595" grpId="0" animBg="1"/>
      <p:bldP spid="194594" grpId="0" animBg="1"/>
      <p:bldP spid="194592" grpId="0" animBg="1"/>
      <p:bldP spid="194593" grpId="0" animBg="1"/>
      <p:bldP spid="194598" grpId="0" autoUpdateAnimBg="0"/>
      <p:bldP spid="194599" grpId="0" autoUpdateAnimBg="0"/>
      <p:bldP spid="194601" grpId="0" autoUpdateAnimBg="0"/>
      <p:bldP spid="194602" grpId="0" autoUpdateAnimBg="0"/>
      <p:bldP spid="1946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rc 12"/>
          <p:cNvSpPr>
            <a:spLocks/>
          </p:cNvSpPr>
          <p:nvPr/>
        </p:nvSpPr>
        <p:spPr bwMode="auto">
          <a:xfrm>
            <a:off x="3046413" y="2749550"/>
            <a:ext cx="2206625" cy="3084513"/>
          </a:xfrm>
          <a:custGeom>
            <a:avLst/>
            <a:gdLst>
              <a:gd name="T0" fmla="*/ 0 w 21600"/>
              <a:gd name="T1" fmla="*/ 0 h 21668"/>
              <a:gd name="T2" fmla="*/ 2206625 w 21600"/>
              <a:gd name="T3" fmla="*/ 3084513 h 21668"/>
              <a:gd name="T4" fmla="*/ 0 w 21600"/>
              <a:gd name="T5" fmla="*/ 3074833 h 216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6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2"/>
                  <a:pt x="21599" y="21645"/>
                  <a:pt x="21599" y="21667"/>
                </a:cubicBezTo>
              </a:path>
              <a:path w="21600" h="2166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22"/>
                  <a:pt x="21599" y="21645"/>
                  <a:pt x="21599" y="2166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FFFF99"/>
          </a:solidFill>
          <a:ln w="76200" cap="rnd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Freeform 2"/>
          <p:cNvSpPr>
            <a:spLocks/>
          </p:cNvSpPr>
          <p:nvPr/>
        </p:nvSpPr>
        <p:spPr bwMode="auto">
          <a:xfrm>
            <a:off x="3098800" y="1663700"/>
            <a:ext cx="4592638" cy="4175125"/>
          </a:xfrm>
          <a:custGeom>
            <a:avLst/>
            <a:gdLst>
              <a:gd name="T0" fmla="*/ 4591050 w 2893"/>
              <a:gd name="T1" fmla="*/ 4173538 h 2630"/>
              <a:gd name="T2" fmla="*/ 4143375 w 2893"/>
              <a:gd name="T3" fmla="*/ 3529013 h 2630"/>
              <a:gd name="T4" fmla="*/ 3656013 w 2893"/>
              <a:gd name="T5" fmla="*/ 2914650 h 2630"/>
              <a:gd name="T6" fmla="*/ 3130550 w 2893"/>
              <a:gd name="T7" fmla="*/ 2336800 h 2630"/>
              <a:gd name="T8" fmla="*/ 2568575 w 2893"/>
              <a:gd name="T9" fmla="*/ 1790700 h 2630"/>
              <a:gd name="T10" fmla="*/ 1974850 w 2893"/>
              <a:gd name="T11" fmla="*/ 1285875 h 2630"/>
              <a:gd name="T12" fmla="*/ 1346200 w 2893"/>
              <a:gd name="T13" fmla="*/ 815975 h 2630"/>
              <a:gd name="T14" fmla="*/ 688975 w 2893"/>
              <a:gd name="T15" fmla="*/ 388938 h 2630"/>
              <a:gd name="T16" fmla="*/ 0 w 2893"/>
              <a:gd name="T17" fmla="*/ 0 h 26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93" h="2630">
                <a:moveTo>
                  <a:pt x="2892" y="2629"/>
                </a:moveTo>
                <a:lnTo>
                  <a:pt x="2610" y="2223"/>
                </a:lnTo>
                <a:lnTo>
                  <a:pt x="2303" y="1836"/>
                </a:lnTo>
                <a:lnTo>
                  <a:pt x="1972" y="1472"/>
                </a:lnTo>
                <a:lnTo>
                  <a:pt x="1618" y="1128"/>
                </a:lnTo>
                <a:lnTo>
                  <a:pt x="1244" y="810"/>
                </a:lnTo>
                <a:lnTo>
                  <a:pt x="848" y="514"/>
                </a:lnTo>
                <a:lnTo>
                  <a:pt x="434" y="245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533900" y="1406525"/>
            <a:ext cx="4227513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5400">
                <a:solidFill>
                  <a:srgbClr val="CC0000"/>
                </a:solidFill>
                <a:latin typeface="Brush Script MT" panose="03060802040406070304" pitchFamily="66" charset="0"/>
              </a:rPr>
              <a:t>Economic Growth</a:t>
            </a:r>
          </a:p>
        </p:txBody>
      </p:sp>
      <p:grpSp>
        <p:nvGrpSpPr>
          <p:cNvPr id="36869" name="Group 34"/>
          <p:cNvGrpSpPr>
            <a:grpSpLocks/>
          </p:cNvGrpSpPr>
          <p:nvPr/>
        </p:nvGrpSpPr>
        <p:grpSpPr bwMode="auto">
          <a:xfrm>
            <a:off x="3033713" y="1463675"/>
            <a:ext cx="4873625" cy="4405313"/>
            <a:chOff x="1755" y="922"/>
            <a:chExt cx="3070" cy="2775"/>
          </a:xfrm>
        </p:grpSpPr>
        <p:sp>
          <p:nvSpPr>
            <p:cNvPr id="36895" name="Line 6"/>
            <p:cNvSpPr>
              <a:spLocks noChangeShapeType="1"/>
            </p:cNvSpPr>
            <p:nvPr/>
          </p:nvSpPr>
          <p:spPr bwMode="auto">
            <a:xfrm>
              <a:off x="1761" y="922"/>
              <a:ext cx="0" cy="277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Line 7"/>
            <p:cNvSpPr>
              <a:spLocks noChangeShapeType="1"/>
            </p:cNvSpPr>
            <p:nvPr/>
          </p:nvSpPr>
          <p:spPr bwMode="auto">
            <a:xfrm>
              <a:off x="1755" y="3682"/>
              <a:ext cx="307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2138363" y="1271588"/>
            <a:ext cx="4968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8061325" y="5778500"/>
            <a:ext cx="4968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Q</a:t>
            </a:r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 rot="-5400000">
            <a:off x="495300" y="3578225"/>
            <a:ext cx="34337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Robots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(thousands)</a:t>
            </a:r>
          </a:p>
        </p:txBody>
      </p:sp>
      <p:sp>
        <p:nvSpPr>
          <p:cNvPr id="36873" name="Rectangle 11"/>
          <p:cNvSpPr>
            <a:spLocks noChangeArrowheads="1"/>
          </p:cNvSpPr>
          <p:nvPr/>
        </p:nvSpPr>
        <p:spPr bwMode="auto">
          <a:xfrm>
            <a:off x="3024188" y="6156325"/>
            <a:ext cx="457993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</a:rPr>
              <a:t>Pizzas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</a:rPr>
              <a:t>(hundred thousands)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2492375" y="1376363"/>
            <a:ext cx="463550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14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13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12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11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10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9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8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7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6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5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4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3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2</a:t>
            </a:r>
          </a:p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36875" name="Rectangle 14"/>
          <p:cNvSpPr>
            <a:spLocks noChangeArrowheads="1"/>
          </p:cNvSpPr>
          <p:nvPr/>
        </p:nvSpPr>
        <p:spPr bwMode="auto">
          <a:xfrm>
            <a:off x="3027363" y="5961063"/>
            <a:ext cx="48037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 1       2       3       4       5       6       7       8</a:t>
            </a:r>
          </a:p>
        </p:txBody>
      </p:sp>
      <p:sp>
        <p:nvSpPr>
          <p:cNvPr id="36876" name="Oval 15"/>
          <p:cNvSpPr>
            <a:spLocks noChangeArrowheads="1"/>
          </p:cNvSpPr>
          <p:nvPr/>
        </p:nvSpPr>
        <p:spPr bwMode="auto">
          <a:xfrm>
            <a:off x="3406775" y="2733675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77" name="Oval 16"/>
          <p:cNvSpPr>
            <a:spLocks noChangeArrowheads="1"/>
          </p:cNvSpPr>
          <p:nvPr/>
        </p:nvSpPr>
        <p:spPr bwMode="auto">
          <a:xfrm>
            <a:off x="5168900" y="5756275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78" name="Oval 17"/>
          <p:cNvSpPr>
            <a:spLocks noChangeArrowheads="1"/>
          </p:cNvSpPr>
          <p:nvPr/>
        </p:nvSpPr>
        <p:spPr bwMode="auto">
          <a:xfrm>
            <a:off x="4576763" y="3630613"/>
            <a:ext cx="157162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79" name="Oval 18"/>
          <p:cNvSpPr>
            <a:spLocks noChangeArrowheads="1"/>
          </p:cNvSpPr>
          <p:nvPr/>
        </p:nvSpPr>
        <p:spPr bwMode="auto">
          <a:xfrm>
            <a:off x="3994150" y="3003550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36880" name="Oval 19"/>
          <p:cNvSpPr>
            <a:spLocks noChangeArrowheads="1"/>
          </p:cNvSpPr>
          <p:nvPr/>
        </p:nvSpPr>
        <p:spPr bwMode="auto">
          <a:xfrm>
            <a:off x="2955925" y="2655888"/>
            <a:ext cx="157163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2962275" y="1522413"/>
            <a:ext cx="157163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auto">
          <a:xfrm rot="-1380000">
            <a:off x="5632450" y="4879975"/>
            <a:ext cx="811213" cy="230188"/>
          </a:xfrm>
          <a:prstGeom prst="rightArrow">
            <a:avLst>
              <a:gd name="adj1" fmla="val 50000"/>
              <a:gd name="adj2" fmla="val 180563"/>
            </a:avLst>
          </a:prstGeom>
          <a:solidFill>
            <a:srgbClr val="CC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0" name="AutoShape 22"/>
          <p:cNvSpPr>
            <a:spLocks noChangeArrowheads="1"/>
          </p:cNvSpPr>
          <p:nvPr/>
        </p:nvSpPr>
        <p:spPr bwMode="auto">
          <a:xfrm rot="-2580000">
            <a:off x="5035550" y="3665538"/>
            <a:ext cx="511175" cy="241300"/>
          </a:xfrm>
          <a:prstGeom prst="rightArrow">
            <a:avLst>
              <a:gd name="adj1" fmla="val 50000"/>
              <a:gd name="adj2" fmla="val 105931"/>
            </a:avLst>
          </a:prstGeom>
          <a:solidFill>
            <a:srgbClr val="CC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3836988" y="2043113"/>
            <a:ext cx="157162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5126038" y="2987675"/>
            <a:ext cx="157162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6432550" y="4232275"/>
            <a:ext cx="157163" cy="157163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7589838" y="5732463"/>
            <a:ext cx="157162" cy="157162"/>
          </a:xfrm>
          <a:prstGeom prst="ellipse">
            <a:avLst/>
          </a:prstGeom>
          <a:solidFill>
            <a:srgbClr val="CC0000"/>
          </a:solidFill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5" name="AutoShape 27"/>
          <p:cNvSpPr>
            <a:spLocks noChangeArrowheads="1"/>
          </p:cNvSpPr>
          <p:nvPr/>
        </p:nvSpPr>
        <p:spPr bwMode="auto">
          <a:xfrm rot="-3660000">
            <a:off x="3817937" y="2516188"/>
            <a:ext cx="511175" cy="241300"/>
          </a:xfrm>
          <a:prstGeom prst="rightArrow">
            <a:avLst>
              <a:gd name="adj1" fmla="val 50000"/>
              <a:gd name="adj2" fmla="val 105931"/>
            </a:avLst>
          </a:prstGeom>
          <a:solidFill>
            <a:srgbClr val="CC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3098800" y="1311275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A’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4049713" y="1779588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B’</a:t>
            </a:r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5302250" y="2755900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C’</a:t>
            </a:r>
          </a:p>
        </p:txBody>
      </p:sp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6653213" y="3940175"/>
            <a:ext cx="4349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D’</a:t>
            </a:r>
          </a:p>
        </p:txBody>
      </p:sp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859713" y="5426075"/>
            <a:ext cx="420687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600" b="1">
                <a:solidFill>
                  <a:srgbClr val="FF9933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</a:rPr>
              <a:t>E’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3" y="253147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Shifts in the Production Possibilities Curves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en-US" i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3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  <p:bldP spid="73732" grpId="0" autoUpdateAnimBg="0"/>
      <p:bldP spid="73748" grpId="0" animBg="1"/>
      <p:bldP spid="73749" grpId="0" animBg="1"/>
      <p:bldP spid="73750" grpId="0" animBg="1"/>
      <p:bldP spid="73751" grpId="0" animBg="1"/>
      <p:bldP spid="73752" grpId="0" animBg="1"/>
      <p:bldP spid="73753" grpId="0" animBg="1"/>
      <p:bldP spid="73754" grpId="0" animBg="1"/>
      <p:bldP spid="73755" grpId="0" animBg="1"/>
      <p:bldP spid="73756" grpId="0" autoUpdateAnimBg="0"/>
      <p:bldP spid="73757" grpId="0" autoUpdateAnimBg="0"/>
      <p:bldP spid="73758" grpId="0" autoUpdateAnimBg="0"/>
      <p:bldP spid="73759" grpId="0" autoUpdateAnimBg="0"/>
      <p:bldP spid="737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economic development…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Technological advances</a:t>
            </a: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Specialization</a:t>
            </a:r>
          </a:p>
          <a:p>
            <a:endParaRPr lang="en-US" dirty="0" smtClean="0"/>
          </a:p>
          <a:p>
            <a:r>
              <a:rPr lang="en-US" dirty="0" smtClean="0"/>
              <a:t>Division </a:t>
            </a:r>
            <a:r>
              <a:rPr lang="en-US" dirty="0" smtClean="0"/>
              <a:t>of </a:t>
            </a:r>
            <a:r>
              <a:rPr lang="en-US" dirty="0" smtClean="0"/>
              <a:t>Labor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/>
              <a:t>in </a:t>
            </a:r>
            <a:r>
              <a:rPr lang="en-US" dirty="0" smtClean="0"/>
              <a:t>resources</a:t>
            </a:r>
          </a:p>
          <a:p>
            <a:endParaRPr lang="en-US" dirty="0"/>
          </a:p>
          <a:p>
            <a:r>
              <a:rPr lang="en-US" dirty="0"/>
              <a:t>Better resource quality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division of la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6041" y="2057400"/>
            <a:ext cx="2409825" cy="1895475"/>
          </a:xfrm>
          <a:prstGeom prst="rect">
            <a:avLst/>
          </a:prstGeom>
        </p:spPr>
      </p:pic>
      <p:pic>
        <p:nvPicPr>
          <p:cNvPr id="5" name="Picture 4" descr="car facto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41960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0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is defined as the social science concerned with the efficient use of scarce resources to achieve the maximum satisfaction of economic wants.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study of economics explains how productive resources are used to provide the goods and services that satisfy human wants and needs.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Flow Model</a:t>
            </a:r>
            <a:endParaRPr lang="en-US" dirty="0"/>
          </a:p>
        </p:txBody>
      </p:sp>
      <p:pic>
        <p:nvPicPr>
          <p:cNvPr id="4" name="Content Placeholder 3" descr="circular f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2" y="1676400"/>
            <a:ext cx="5546311" cy="466344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final thought….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It is important to study economics for two main reasons – personal financial benefits and good </a:t>
            </a:r>
            <a:r>
              <a:rPr lang="en-US" dirty="0" smtClean="0"/>
              <a:t>citizenship…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i="1" dirty="0" smtClean="0"/>
              <a:t>Not just because you want to pass the AP test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AutoShape 2" descr="data:image/jpeg;base64,/9j/4AAQSkZJRgABAQAAAQABAAD/2wCEAAkGBhQSERUUEhAUFRUWFRUUFhUUFRQVFxgVGBUYFBUXFRcXHSYeGBkjGRQUHy8gIygpLCwtFR4xNTIqNSYrLCkBCQoKDgwOGg8PGiklHyQ0LC0sLCwtLCwpLCksLCwpLCwsLCwsLCwpLyksLCwsLCwsLCwsKSksLCwpLCksLCwsLP/AABEIAK8BIAMBIgACEQEDEQH/xAAcAAACAgMBAQAAAAAAAAAAAAAABgQFAgMHAQj/xABLEAACAQMBBQQHBAYFCQkAAAABAgMABBEhBQYSMUETUWFxBxQiMoGRoUJSsdEVI2JywfAzQ1OCkggkNFRzorLh8RYlY4OTlKPC0//EABsBAQACAwEBAAAAAAAAAAAAAAAEBQEDBgIH/8QANBEAAgEDAgIIBgIBBQEAAAAAAAECAwQRITESQQUTIlFxkdHwBjJhobHhgcFSFCMkM5IV/9oADAMBAAIRAxEAPwDuNFFFAFFFFAFIm2N5bq7uGtNlcC9m4W5vZPbjibGTHEn9ZMMgkcgRwnnkWfpA2vJDaiOB+G4uZI7WA9VeQ4Zx+6gdvMCrXYOw47S3SCFcIgx4sftMx6sxySe80Ambb3cudnWst5BtS5lmiV5pVuSJYZQuWKiLTsvAoRjl5Pey73toYpcY7SNJMc8cah8Z+NKXpXdpLaGzjOGvbmK2LdVjyZJWHfogGP2qcreBURUUYVQFUDkABgD5CgN1FFFAYYr2ilC134LXXYmH2TJwAjPENcZYHp18q9whKeeHkaKtenSaU3vohxooorwbwooooAooooAooooAooooAooooAooooAooooArVLKFBLHAAySeQA55rbSV6YZmXZFwQSBmIPwnBMRmRZAD4qSPjQFhZ+kXZ0svZR38BcnA9rAY66Kx9ljpyB6jvFMtU1zuvazW6wNbRmIKAqcIATQY4OHVDoNRrpVFu1fS2l1+jrqRpF4C9ncSH25UXV4nwMGSMEZbqOdAO1FFFAFFFFAFFVe394YLKIzXMojQdSdWOMhUXmzHHIUsx73392ubHZhiVlJSa/fshz0IhjDOwI15igHqikWSx2rJ7L7Ws4G0BENsZCG5gDtpNcjHMculenc/afCMbwSdp9omytinD4RfZPLXPQ0Bu3xd02hslyV7H1mZGzjPbSW0iwY/wDk+OKc65lNu1em/sYrravrSrK932YtYYOEW68IbiQkkl54xjuZu6um0Aobds+02xs48IPZQ38nlkW8fEPH2wPiab6Q/SNcNaT2O0BxGK2keK4CrnEFwFUvjnhWjXl3inaCdXVWUhlYAgg5BBGQQeoIoDYBRigmkreneqeC4EcYUKAG1GS3EPpqCNK2UqUqj4Yke4uIW8OOe2w6mlzblxDZ8MwtlaR34eIYU5IJJLEHuq1G1EBRXYK7gEITg5I5fPSpbxg8wD51iL4Xrt+TNSKqRag1lbPGcM8gl4lVsY4gDg9MjNbKibOaUp+uCBsn3CSMdDr1qYa8vRm2LykzygiqS63njXRMyN+zyHm3L5Zqsl21O/2wg7lGT/iNVFz0va2+jll9y1/RMhaVZ64x4jfmtPrKfeX5ikp4+L3iW82JrEWi/dHyqnl8SrOlP7/olKwXOX2/Y7i5U/aHzFbc0h+pr9wfKtkSlPcJXyY/hyrMPiSOe3T8mYdguUvt+x4zUeO9RiVV1LDmAwJHmAc1zHevemYqbftMgj2zgAkH7OR4amtW6e7EcuHlnMR/q1UcJ8GD8vhVtDpSNTh4Fv3vBs/+Zw0nUqyx3YWTrde1T7Kt7iI8ErrKmPZkxwyDTlIOTfvDXvHWrg1axeVnGCpksPCeT2iiivRgKKKKAKVfSfEG2Tegrn9Q7fFdQfgQD8KaqUPSfcH1B4Ew0t0VtokJxkyEBiO/hTib+7QDHsliYIiTkmNCSepKClL0sxmOyW7jyJbOaKeMjGccYSQHJ1UozZHXFOdtAERUHJVVR5AAD8KSvSrcdpbx2Ees19KkaKDj2EdZJmbqECAgkfeoB4R8gHvAPzrOsEGAAOQGB5Cs6AKKKKAQZljO8AF0oJ9UVrEufYDhz6x2YY4M2qHQZ4Up9Fc/2dYC/wBr3Us+GSx4ba3TGivJGrzyNrq32R3DpnWmG42DcIQbW+dAMDsp0S5jwO8nhmJ/82gLTaOyIZ14Z4Ipl+7LGkg+TA1TruklupazkkgK5Ij7SR7c+DRSEqg01KcJ1OtYqm1BzewPiI7lM92naHHlk1G2nu9eXSFZ77s4yMPFZxiNmB5gzSl2wR90L1GtAVOxd4I7m8sL/BQXNrPa8BPEI5lmVtDyKlo5E4+uYtBxCui0ubJ2FZmGGOBAFtHwgBIeKRTllfrkk5YHnkHXQ0x0BHurZJUZJFDo6lWVtVZWGCCO4g0lbjStZXMuypWJVFM9kzZ9q2LYMZbq0bHHl4U+0k+klFg9V2gdDZ3CF2HP1eb/ADeUD/Gh/umgHWtT26sQSoJHIkAkeR6VtFe0MNZ3Km83eillSZweNMYIJGcHK8Xfg1ujtZBM7GbMZACx8I9kgDJ4uZ1z86miq7bO11gXJ1Y+6vUn8q81aypwcpvRI806ClLEFq3nTm/febdpbUSBeJz5DqT4UrXl/JcH2zwp0Qdf3j1rVlnbjkOWPyA7hW1VrgukemKlw3CnpD8+Jf0beFFZ3l3+nqYogGg0rMLWapWYWqA3OZrCV7wVtC1lw0NbmaSlaL2YRxs55BSfkOVTeCoG2tnmaFo1IBONTy0YHXHlXunhzSlsZjJOST2EjY1kbif29Rku/l3fEnFPHZDGMDHd0rTsbY4t4+Hmx1Zu89APAV7JcO7dnCAzfaJ91R41OrSldVVCks8kS61brJdn5V7yTbHaUkJ0y6fcJ5fuHp5Uy2N+ky8SHzHUHuIpTfd2bGfWPa7uH2f5+FRrO5kilwfZlXp9l1/iP58r+2r3fR6SuVmHnj33FdVoUq6bpyXEvfP8nQQa9qDs3aSzLldCNGU8wf561NBrqqdSNSKnB5TKdpxfC9zKiiithgq9vbfhs4WmnbhRdABqzMdFVANSxOgFLO72wJ7q6XaN+nAUDLZ2p17BHxmSX/xiNMDl58texkG1rv1x/atLWRks0B9mSVfZkuHH2gD7KfE9afqAKSN+9jPLcWMkF49rcdpNBG4jSVSHgaVldG/2HPz7wQ70g717wxR3HrMznsdmo8jKgy0k84EEfDjkAGkXJIBMn7BIAmmw2xGvs3ljcMOktvJDnT70chxrj7NaBvxdwf6fsmdQD/TWhW6jx1ZgpDoB4g1ZQbOvLiNXmvWtywDGO1WHC5GeFpJo3LEZ1ICjuFWmz9lmLHFczykZ1lMeue8IijTyoCJu9vnaX2fVrhXZfeQ8SSL5xuAwHjir2l3eTcW1vQDJGUlXVJ4W7KZD3h15+TZHhVTu1vBcW91+j9oNxyEF7W6C8KzxKACr66TKeYHQjw4gI+XtdvMltiUXsSzXMTEp2Ai/VLOGCkEPqvDjJbXIHK+l3mmibE+z7gLnHawcFxH5lVIm+UfWqbeaZbDaUW0JC4t5YDZTOuqxN2gmhkcDXBPaKW1xkcs037P2pFcIJIZUkQ8mQhh8xQFIPSPs8aPeJEcA8M4eB8H9mUKeleN6RrEnENyLiQ54YrcNPIxHQKmceZwO8imc1T7T3strc8Ek6mU8oY8yzMe5Yo8uflQEDdW3cz3dzJ7DzPGpg5mFYkxGHIJBkZHDHhyuoAJxktFIp2pcWry39xalYZjErqHDS20KHgjeSNQVbWR3coxKhgMNwk09CgClr0i2qvsq9Df6rM/fqiGRT81FMtJ3pWuCuyrhU4S8vZ26hupmkWLTx4WY6d2elAXe610ZbK2kbnJbwyHUnVolY6nU6mrao1jbCOJI15IqoOXJVAHLTpUmgIl7drEhduQHz7gPGklrgyOZpD347lUfwH/Op28N7203Zj3E5+Ldfly+dRZLZWXhYZBxp0OOh8K4bpm/62r1MX2Vv9XzLu0oqnDilu/siBFtKWT+hhyvSR24VPioA4iPlWN3NdxjiCxSAcwofPyJ1+FXaLW1Vqj6+MXpBYJDqJP5ULezd8I3PDKOybv1Zfiea/H50yx4IBGoPI948KptvbsLOOJcLIOvRvBsfj+NLeztrzWL9nIp4eqH/iQ/loa39RTuI8VHR93obOphWjmjo/8AH0OghKyCVo2btGOdOONsjqOoPcw6GpgSq6cXB4ZXNtPDNfDXhSsoZA4JU5wWU+BBII+Yr2YYUmvOxjLzgp9p3XCpI5n2VHieVMGwNjCGIA6sdW8Se/vA/nnVFaW/aXcS9EDSH5afXFSt998DaBYrdQ9xJqqn3UQc3f8AADTPwrufhuz7Dq41eiNfSFdUoKGcLd/16jWVHLFLO9tjiMSLzjPEP3Tow8sa/CkSPePaSN2nrYc/2bIOA46DQfTHnT5sbeBL+zduDhdcpKh+zIF1x3gg6H8q6e+s3KjKE9mipsr+nKopQez+3MrobponEieHEO9e7zpztrhXUMpyGGRSPZaxqf2RVju9tDspOyb3X93wbu8jXFdC9IOjU/0832Xt9H+y+vKHGm1vH7r9DdSz6RNrG32fMU/pJQLeLHPtJj2SkDrji4v7tM1JXpITiOzkHNtp2x8MJxyHPwU/Gu2KYYd29jLaWkNuuCIo1jz3sB7R+LZPxq0oooApe3gS1eOS1ljLmdGZoYlzI40XiONFOeEcbEDIGulMNI93tUWt7PdKjTW7CKG5aNWdreSIthgoGZE4ZBxBMlMZwcnAEvYSXtqixyR+sQgAI3Ekd0i8ljlTPZSEDTjVxnHu1ZS70omjw3YPcLS6kx/eiRlPwJqbs7a8M68UE0cq98bKw1/dOnxqbigKaLeRWH6uC6Y5AwbaaLmcc51QY6k5pX2VdzX+137ZBAlgo4ISQ0ryTKCJGZSVChdOFSdeea6DmkjY7iXbt1JE3FHHaQwSkFion7V5OHuJVMZ/ePjQDfeWiyxtG4yrqysM4ypBB1HLQ1ynYmwrG3l9U2jGIZ4+KO2u+OS29Ztww7H9dEyK0yKUQg+17IGtdfqBtfYsN1EYriJZY2xlWGRkciOoPiKApJfR3aOMMbp10PC17elT1H9birTYu7FrZqVtbaKLPMooDHu4m95viaWrf0Ym2BGz9pXVqhOREezuIlJ58KSgkDJJOTzJo2tsjazgL2thOgGCG9btS3fx9lIwbly0GvzAnbcu/XZvUYfajDA3sg91Ih7fYBs/0shCggckLk4JWm0VzGLfS+tLiOyGxYjwxGXs7S4UAQh+BmjRkAJ4jonP6mrhvS3ZJhZxc28nWKa1nDjz4FZT8CaAdq596S9swx3GzYppOBPWxcSe8cJCjAM+OScbpknljPQ1KuPSDLICtnsm9mbXBljFrET4tKQeZGfZ76W94dmukc8180cm0r+BrC1toc8CI/2U4tW4WbtHkbTOg5jIHWRULat72UTP3DTzOg+tGxbLsbeGInJjijjJznJVAuc9eXOqHfK6LFIh+8fjoP41Bvq/+noSmt+XiyRbUutqqL25+BVWUemTzJzU1BWuNcDHdW9BXzCTy8l5OWWZqK2CsVFYtMo5sB5kCvO5G3NwkrRf7LiuE4JBnuPJge9T/Ir2KZW90g+RB/Cs6ysweVozGGnlaMSLvYlxYt2kTFkH2wBoO6ROo+nlVva+kKMp7cbhu5cMp8icY+NMsMvQ1qOxYCeIwR57+EflU13VOov96OX3rQ2zuI1FitHLXNaEPdNH7FmdeEySPIB3K2MfhVnd+4fh+Nb61XK5U/zyqDVqdZNzInFxT4ttSPuvrcTk81WIDwBBJ+tcu31200cl9cjV+27FMjRQnDGMjuzk+OnfXTt3ZOG6lXT20UjxK6H6GkPeDZ3YXl3AyROJy00Xbp2qHtQeI8Ixqr8WNc6A19S+HMO0io74fmVPTmOOLl8vZz4YWf7Ev0d+kCCzW6F3BJPJOE4H0bJHFlX4mHCOJgcjXTwFdL3DfgnvRj2TBGx5814lHhqCflXK9l7gvE/aXLx9mmGwpYkkHQHKjQ/Pp1rqu7FswsridtGvHSOIH+yHsg48cyH4VZ1pdRbVJVCHSUK93TVPlu/HBb7PT9Sn7orC5XTI5qQw8xU4R8IAHIAD5VokWvj3H2+JHYRnlt/UbLK4EkSuPtAH4/8AWlXf1x6xssZGf0hHp10hlz+I+Yqw3Tujh4z9g6eR/n60j7T2fLczX9yq8d7ZXcDQoAQy20QWXs07xIrOcdWPTNfULOv19GNTvX35lFXp9XUcfeOR1wV7VLu1vXbX8QktZQ69V5Mh7nU6qfp3Zq6qWaih25tWVZoba3MayzCV+OVGdVji4A54EZCzEyoAOIcyemDUWO1Rs2R4bscEMsrzRXWCIOOU8cySsSexPas5XjJBDgA5GBc7esHLwTxqCYJCWU6FonQxyhf2gCHHeUA0zmrCKWOePIKyRsCDyIYcmVgfkQfI0BDvt1bWZxI9unaDlKuY5Bnukjw31qH/ANgbXvuv/fX/AP8AvUY7mSQHOz72S3X/AFeVfWLfyRGIeMeCOAOgr1RtfGv6OJ7+G5H04jjyoDLaW5ditvJ2vaCMKzNJJdXDtGAMsyvI7FMBc6d1avRZZCPZVriIRFogzBV4SWP2mzzJGDk/hSzss3m3BKk9xEllFP2TeqxOPWlQZcLK7t+r4sAkDUda6hFGFAUABQAABoAAMADwAFAbaKKKAKKKKAWN7t0TdmCaGbsLq2cvDNw8QwwxJG65HEjDn/1ym7y+ly62XIkF9YRySMnGJLed1iccRUEB0yp0OVJPMd9dZrlf+UBu329gtyo9u2bJwCT2UhCuMDoCI2z04W8aAT9s/wCUZcvgW1rFEMEEyFpWyeoxwgY7iDSpuPt+WTbVpcTzO7tOqs8hLHhbKYHcMMQABgUl1Z7uXfZXcEmVHBKjcTchhhqfCgPs6kXa78d23hp8h+dPANIRbM8hP3m/HH8K5z4gn/sRj3v+v2WfRy7UpfQlIK3qK0pW9K4QmzZqu9miUAF2Cg5IU4z3ZrFN24P7IHzLZ/Gp6CtqVnrZpYTNDrVIrhjJrw0KiTdKE6qzofBvzNR3tHj928U+DoW+oyRUy5uk4wrMxJBIUZC4B6kcz8aI7pV91APh/Gt3WVMdrX39TfGpVa7Tb8Uvy8keLaRGjoD4pkj/AAtgj61cWlyGGhzRBc8Vb60TafIjVZRenDh+J7Xhr2itRHKK6ZonSUDJRjkd6Now+VSN5rS0vYwsqSMy6q8akMhbGQCdMHTIORp4CrCXTXrVXLeNmruw6WuLSm4Usb515G+VKNylxLb6lTs/cWwEgMkk8mPsTnhXPiVUfLOKuUl9Ym7ThxFFlYhjA+6Wx3Y0H/WtX6QK8+VTNn3SOuU5Hu5Z8ulb77pq6u6PV1NubX4PELWFtmVOOM6Z/PvxMpFqNIKmSCosoqhRIpsx2HLwXXgykfl9cVzXfr0hGy3hMsK5WOKKC4UYHajWRtfvKHUAnkU7qep79YJFmc4SMM7HuUDJ+gr5r2lftPNJK/vSO8jebksR5DOPhXf/AA/NytmnyZEv120+9H0FZ2WyNsnt7OV7W71JaBhbXCk8+JAeGTONWXPPnVvBs7bkChEvLC5H37mOaKTAHs57HIJ78/M50+XY2IIIJBGoI0II5EHpXU/Q1ui+0JXluZJWtohwlRNKvHKw0UMrAgKvtHB6qOtdAV4/fprbBv0tfWbDtDC8sqxwTvHCob9XxuSG4nGccuXLkalNsXbIkaRP0UjnOXRryMSHAHFLGFKu2B1yR0NOWxd34LRClvEsYOCx1LMeQLuxLOcaZJNWdAI6xbeOA0my0H2nQXUh5dEYAanxrXcbjXl43/eG02MOgNvaJ2CP0YSsSzOpH2T9KfKKAj2VmkUaxxKERAFVVGAoHIAVIoooAooooAooooAqLtCxWaKSKQZSRGjYd6sCp+hqVRQHxdt/Y72lzLbye9E5Q9M491h4MuG+NVtd3/ygNxywXaEKZKgR3AA5J9iTyHunwK91cIoD6l9EO+q39iiO6+sQARyryJCnEcmpOeJQMn72eWlak/p5P3m/4jXzjsTbk1pMs9vIUkQ5BHIjmVYcmU9Qa7zu3tY3Ecc7YDSpxMFzgMdWAzrjINc38RxzRi/qy06O3mvoMaVvSo6VvSuFJcyQteXWeHA0yDyr1K3KM142IreHkWzG4CgHOMBi2SSPh1rekZPSt95tKNZ0iyNSeIkgADgOBr1Jx/Jq3WMDlW6o5JJtbkqddxSbjvqR7O24RrUuvK9rQ3kgyk5PLCiiisHk8Iqvudn51FWNeVlPB7hUlB5Qv3Fs4B4VyegzjPxrfaWTgoQeED3lABzkcs9MGraOUNnGuCR8RoazNbesa0wSJXMmuHBHkqJLUuQ1DlNeEYpCl6QP9Cn/ANjJXz90rvnpGuQtlPn+zK/F2CD8a4KkZJAAyScADqTyxXffDy/4z8fQj9IfNHw/tkzYWx5Lu4jt4VzJI/CB07yx8AAST3Cvrndbd1LG1it49RGoBbABZtOJj5n6YHSk70N+jn1C37edMXMwBII1iT7KeDHm3wHQ56VXRFcFFFFAFFFFAFFFFAFFFFAFFFFAFFFFAR7q1SRGSRA6OCrKwyGUjBBB5givnvf/ANBs1sXmsczw5J7IazRjGcAf1qjlp7WMaHU19GUUB8QSIVJBBBBwQRggjQgjoa7H6Mdpcdmg6xO0Z8vfH0f6V1beT0e2N97VzbKX5dopaOTuGXXBbyORSnB6M02YjmCeSSJ2UlJQmVOo4gygZzkDBHdVV0vS6y1eOWvr9idYVOCsk+ehdIakIagWkuVHyPwqYhr5s1jQtJxwSozW0DIxkjxGh+FaENblNeGRJoqdtbFj7BuCIEoRJg5JbBBcM3vHK5HOt9nsdjGsljdeyQD2MvtqMjOOL3kOvKrTNcR9J+w5LOb1i3keIgDWJmQ8BOhypByraeXD3V0nQtSlXbtq6ynqs95546koPD1WuuuVz37t/M6rLtySDS6tnjH30/WRn4ry5cjU+12xDIAUlQ5/aAPyOtcH2T6cdpwDDSx3A1wJ48/70ZVj8Savx6ZrGb/StkcOTkvby4JPU4AQ8wOZPX42lx8N0pa0pOP3I6r05fNHHh6P1Oyiva4pJ6RtlnGE2ivh/m50xoNWrTceknZ4UmOG/kboHeCJeR+0gY88dKrn8NV/815fs2qVvj53/wCf2dkudsQx+/Kg8OIZ+Q1qk2lvd7DNCmUUe1NJ+rjXzL4HTqR5HlXGp/Sc4J7C0gQdDMXuHH+IrGf/AE6td0dn3W17hZbqdnSM+ypwsalcZKxrhAAO4anGetSY9BUbaDq3Espe/e57hOk5Ygm/q9Evrha/c6LuhtO4ZC7ROysxJ9zjyc+0F06Yyvl1yKcOLIyKwt7dY1CKMKBgD+eteyNXLXFSNWblGOEZqzVSeUse/exolNRJTW+Vqg3MuATWpIkUYiVv/sq5vI+xtIHleSQZ4eEKETLe2zeyo4gvMj+FXfow9Da2TC4vAklwD7Cr7SRftAke1J48h011p13Ss+GHjPOQ5+A0H1zV9mvpnRVHqrWKfPX0+2CsvZ8VV45aeRlRRRVmRAooooAooooAooooAooooAooooAooooAooooDytF3bCRGRuTAipFeViUVJYYWU8nOogY5GjbocfEcvn+VWCNUze3ZfKZRryby6H4cvlVTaXHEPEc6+a9JWjt6zjy5eHI6OE1Wpqov58SxVq3o1Q0atytVWzROJLRqqt6thi5hK4BYZwDyIOjKfMfUCrBWrar1mnOVOanHdGhNwkpLkfMG091XimKg/qzqrnoM6Bv2hyIqfZ7HiHTiOOuR54FdZ3+3aWQGVV5+8QPdbo/x5H4VzfaGxprde0KZj/tF1XOMlWP2W8Dj4jWu/t76V3STTwy86Po2cF1jgnnv1x9F7yV0Wwo1fiAyOgOSAf4/Gq/b+ywgEiDAzhgPhjA6datrDaKTL3HqpOvw7xWzaLR9m3aH2dPPnpjHXlW+FWpCouLOdi0r2NncWknRUVFriUtsP8Apd/dsKeydmmeZIxpxHU9wAyT8BX07unsNba3RFXhJAJHdpoPhn5k1yf0Z7pyRXCG4hZO04GUMMMYsM+cdASq8+g8a7cXqh+I7tymqC2WrOLhT4Ka75a/xy9fIyd6jyPQ71HkeuVSN0IGMjVXuplkWNeZIz/PgNa23dxwjPy86ud1tl8K9q/vNyz0Xv8Aj+FW3Rdm7msly5+BJnNUabm/48S/giCgKOQAA8hW2vKK+kpJLCOfPaKKKyAooooAooooAooooAooooAooooAooooAooooAooooDVLGCCCMgjBHhSLtXZTWz8Q1QnQ/8A1bxp8Na7i3V1KsAQeYNV1/Yxu4YejWz98iTbXLoy7090JUEwYZFSFeo21NjvbHiX2oz15Y8G/OsLa6DeB7vyr55c21ShNwksYLzs1I8cHlFkrVsWSoivWwPUTBHlAknBGDyPPuPmKW57OWzdpYAGib34myw4eRBU8xrz5jxFXweve1qVa3NS2nxwZiOYZWMp7rvFtN29h3jdpJbRRSdR2jwDPPIEbqp8xrVvYbF2NZfrIkt+JdQ3aGdwf2C7MwOR0qv2psu3zliYiftL7pPM5GMZ+VVybNtQw/WvKTyVRjPmQP4iusp9OcUdY6+HtfgKwpT7UeJLux/fqXGy5muZ3unHCCOzjXuUaHzP8Se6rlpKiW3sqBgDHJRyUdBnrXrSVyV1XlcVXUlzPUo8UtFotF4Gx3qNPOAMmtVxdBefyrZsnY73JDPlYx9fBfzr1bWtS4moQRsSjTjxz0RlsXZbXD8bDEan546D+Jp1VcVhDCFAVQAAMADoKzxX0SxsoWlPhW73fvkUtxcOtLOyWyM6KKKsCOFFFFAFFFFAFFFFAFFFFAFFFFAFFFFAFFFFAFFFFAFFFFAFFFFAapIwQQRkHQg9RSvtTdHrD/hJx/hP8DTXRiodzaUrmPDNfzzRupV50nmDOdesuh4XUgjvGD/zqSl2p+1jz0p1uLNJBh1DDxqju9zUOqMU8PeH11+tcvc/D9SLzSefs/QtIX1KfzrhfmitD172gr2TdSdfdYHuwcfQ6Vo/Q9193/ej/OqefRlzB4cH5emSSpUpbTXng2uQRggEdx1rCONV91QvkAPwrwbGujpw8/2o/wA6kQ7pzN77BR11yfkNPrXqn0ZdT7Kg/LH5wYc6UVrNeeSLJeqOZ/jWlJJJTwxKSf5+A+NMNrujEuC5Z/DkPpr9auoLdUXCKAO4aVb23w9NvNZ4Xm/T8kapfU4/9ay/rsUGy90gDxTHiP3en949fLlTIFwMCsq8rqbe2pW8eGmsfkq6tadV5mzKiiipRqCiiigCiiigCiiigCiiigCiiig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648200"/>
            <a:ext cx="2743200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Goods v. Services</a:t>
            </a:r>
            <a:endParaRPr lang="en-US" dirty="0"/>
          </a:p>
        </p:txBody>
      </p:sp>
      <p:pic>
        <p:nvPicPr>
          <p:cNvPr id="4102" name="Picture 6" descr="C:\Documents and Settings\170380\Local Settings\Temporary Internet Files\Content.IE5\AFB5Y5PJ\MC90044034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524000"/>
            <a:ext cx="3657143" cy="1777778"/>
          </a:xfrm>
          <a:prstGeom prst="rect">
            <a:avLst/>
          </a:prstGeom>
          <a:noFill/>
        </p:spPr>
      </p:pic>
      <p:pic>
        <p:nvPicPr>
          <p:cNvPr id="4098" name="Picture 2" descr="C:\Documents and Settings\170380\Local Settings\Temporary Internet Files\Content.IE5\NIBGBA17\MC90005343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86000"/>
            <a:ext cx="1408176" cy="1798625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19975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505200"/>
            <a:ext cx="1724558" cy="176022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3657600"/>
            <a:ext cx="1450238" cy="1823314"/>
          </a:xfrm>
          <a:prstGeom prst="rect">
            <a:avLst/>
          </a:prstGeom>
          <a:noFill/>
        </p:spPr>
      </p:pic>
      <p:pic>
        <p:nvPicPr>
          <p:cNvPr id="4101" name="Picture 5" descr="C:\Documents and Settings\170380\Local Settings\Temporary Internet Files\Content.IE5\2XCDIHAD\MC90028762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572000"/>
            <a:ext cx="2335819" cy="1737360"/>
          </a:xfrm>
          <a:prstGeom prst="rect">
            <a:avLst/>
          </a:prstGeom>
          <a:noFill/>
        </p:spPr>
      </p:pic>
      <p:pic>
        <p:nvPicPr>
          <p:cNvPr id="4103" name="Picture 7" descr="C:\Documents and Settings\170380\Local Settings\Temporary Internet Files\Content.IE5\6TCFAPSX\MM90035462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1524000"/>
            <a:ext cx="1855143" cy="17373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648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Scarcity</a:t>
            </a:r>
            <a:r>
              <a:rPr lang="en-US" dirty="0"/>
              <a:t> is the fundamental economic problem facing all societies.  We have limited resources and unlimited needs and </a:t>
            </a:r>
            <a:r>
              <a:rPr lang="en-US" dirty="0" smtClean="0"/>
              <a:t>wants.</a:t>
            </a:r>
          </a:p>
          <a:p>
            <a:r>
              <a:rPr lang="en-US" dirty="0" smtClean="0"/>
              <a:t>Economic wants exceed productive capacity.  Resources are scarce and choices must be made.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96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/>
                </a:solidFill>
                <a:effectLst/>
              </a:rPr>
              <a:t>Society has virtually unlimited needs and wants.</a:t>
            </a:r>
            <a:endParaRPr lang="en-US" sz="3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Food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Shelter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Clothing</a:t>
            </a:r>
            <a:endParaRPr lang="en-US" dirty="0"/>
          </a:p>
        </p:txBody>
      </p:sp>
      <p:pic>
        <p:nvPicPr>
          <p:cNvPr id="3079" name="Picture 7" descr="C:\Documents and Settings\170380\Local Settings\Temporary Internet Files\Content.IE5\KGSDF00F\MC90044175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600200"/>
            <a:ext cx="1828800" cy="1828800"/>
          </a:xfrm>
          <a:prstGeom prst="rect">
            <a:avLst/>
          </a:prstGeom>
          <a:noFill/>
        </p:spPr>
      </p:pic>
      <p:pic>
        <p:nvPicPr>
          <p:cNvPr id="3080" name="Picture 8" descr="C:\Documents and Settings\170380\Local Settings\Temporary Internet Files\Content.IE5\2FUA26HH\MC9102169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600200"/>
            <a:ext cx="1463040" cy="1463040"/>
          </a:xfrm>
          <a:prstGeom prst="rect">
            <a:avLst/>
          </a:prstGeom>
          <a:noFill/>
        </p:spPr>
      </p:pic>
      <p:pic>
        <p:nvPicPr>
          <p:cNvPr id="3081" name="Picture 9" descr="C:\Documents and Settings\170380\Local Settings\Temporary Internet Files\Content.IE5\ATUNA1IJ\MC90030522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181600"/>
            <a:ext cx="1817827" cy="1440180"/>
          </a:xfrm>
          <a:prstGeom prst="rect">
            <a:avLst/>
          </a:prstGeom>
          <a:noFill/>
        </p:spPr>
      </p:pic>
      <p:pic>
        <p:nvPicPr>
          <p:cNvPr id="12" name="Picture 11" descr="purs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400" y="5105400"/>
            <a:ext cx="1283864" cy="1554480"/>
          </a:xfrm>
          <a:prstGeom prst="rect">
            <a:avLst/>
          </a:prstGeom>
        </p:spPr>
      </p:pic>
      <p:pic>
        <p:nvPicPr>
          <p:cNvPr id="3086" name="Picture 14" descr="C:\Documents and Settings\170380\Local Settings\Temporary Internet Files\Content.IE5\ATUNA1IJ\MP90017989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581400"/>
            <a:ext cx="1949479" cy="1280160"/>
          </a:xfrm>
          <a:prstGeom prst="rect">
            <a:avLst/>
          </a:prstGeom>
          <a:noFill/>
        </p:spPr>
      </p:pic>
      <p:pic>
        <p:nvPicPr>
          <p:cNvPr id="3087" name="Picture 15" descr="C:\Documents and Settings\170380\Local Settings\Temporary Internet Files\Content.IE5\IJOLA5U7\MP90044828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3581400"/>
            <a:ext cx="2063468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984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Natural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Capital</a:t>
            </a:r>
            <a:endParaRPr lang="en-US" dirty="0"/>
          </a:p>
        </p:txBody>
      </p:sp>
      <p:pic>
        <p:nvPicPr>
          <p:cNvPr id="2050" name="Picture 2" descr="C:\Documents and Settings\170380\Local Settings\Temporary Internet Files\Content.IE5\U9PSKUFD\MC900441803[1]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00400" y="1600200"/>
            <a:ext cx="1188720" cy="1188720"/>
          </a:xfrm>
          <a:prstGeom prst="rect">
            <a:avLst/>
          </a:prstGeom>
          <a:noFill/>
        </p:spPr>
      </p:pic>
      <p:pic>
        <p:nvPicPr>
          <p:cNvPr id="2052" name="Picture 4" descr="C:\Documents and Settings\170380\Local Settings\Temporary Internet Files\Content.IE5\ATUNA1IJ\MM90028359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581400"/>
            <a:ext cx="609600" cy="609600"/>
          </a:xfrm>
          <a:prstGeom prst="rect">
            <a:avLst/>
          </a:prstGeom>
          <a:noFill/>
        </p:spPr>
      </p:pic>
      <p:pic>
        <p:nvPicPr>
          <p:cNvPr id="2054" name="Picture 6" descr="C:\Documents and Settings\170380\Local Settings\Temporary Internet Files\Content.IE5\6TCFAPSX\MP90044867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352800"/>
            <a:ext cx="1920240" cy="1280160"/>
          </a:xfrm>
          <a:prstGeom prst="rect">
            <a:avLst/>
          </a:prstGeom>
          <a:noFill/>
        </p:spPr>
      </p:pic>
      <p:pic>
        <p:nvPicPr>
          <p:cNvPr id="2055" name="Picture 7" descr="C:\Documents and Settings\170380\Local Settings\Temporary Internet Files\Content.IE5\C268TRN1\MC9003183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876800"/>
            <a:ext cx="2090976" cy="1188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Scarce Resources =</a:t>
            </a:r>
            <a:br>
              <a:rPr lang="en-US" dirty="0" smtClean="0"/>
            </a:br>
            <a:r>
              <a:rPr lang="en-US" dirty="0" smtClean="0"/>
              <a:t>Factors </a:t>
            </a:r>
            <a:r>
              <a:rPr lang="en-US" dirty="0" smtClean="0"/>
              <a:t>of Production: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(natural resources)</a:t>
            </a:r>
          </a:p>
          <a:p>
            <a:endParaRPr lang="en-US" dirty="0" smtClean="0"/>
          </a:p>
          <a:p>
            <a:r>
              <a:rPr lang="en-US" dirty="0" smtClean="0"/>
              <a:t>Labor (human resources)</a:t>
            </a:r>
          </a:p>
          <a:p>
            <a:endParaRPr lang="en-US" dirty="0" smtClean="0"/>
          </a:p>
          <a:p>
            <a:r>
              <a:rPr lang="en-US" dirty="0" smtClean="0"/>
              <a:t>Capital (equipment, machinery)</a:t>
            </a:r>
          </a:p>
          <a:p>
            <a:endParaRPr lang="en-US" dirty="0" smtClean="0"/>
          </a:p>
          <a:p>
            <a:r>
              <a:rPr lang="en-US" dirty="0" smtClean="0"/>
              <a:t>Entrepreneurship(takes initiative, make decisions, innovates and takes risks.)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economic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goods and services will be produced?</a:t>
            </a:r>
          </a:p>
          <a:p>
            <a:r>
              <a:rPr lang="en-US" dirty="0" smtClean="0"/>
              <a:t>How will goods and services be produced?</a:t>
            </a:r>
          </a:p>
          <a:p>
            <a:r>
              <a:rPr lang="en-US" dirty="0" smtClean="0"/>
              <a:t>Who will consume the goods and services? (How should it be shared?)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study of economics…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Economics is considered a social science.  Why</a:t>
            </a:r>
            <a:r>
              <a:rPr lang="en-US" dirty="0" smtClean="0"/>
              <a:t>?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economists do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 smtClean="0"/>
              <a:t>is the difference between microeconomics and macroeconomics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pic>
        <p:nvPicPr>
          <p:cNvPr id="4" name="Picture 3" descr="bernan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2438400"/>
            <a:ext cx="2793375" cy="21031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640</Words>
  <Application>Microsoft Office PowerPoint</Application>
  <PresentationFormat>On-screen Show (4:3)</PresentationFormat>
  <Paragraphs>175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Dotum</vt:lpstr>
      <vt:lpstr>Arial</vt:lpstr>
      <vt:lpstr>Brush Script MT</vt:lpstr>
      <vt:lpstr>Calibri</vt:lpstr>
      <vt:lpstr>Century Gothic</vt:lpstr>
      <vt:lpstr>Tahoma</vt:lpstr>
      <vt:lpstr>Times New Roman</vt:lpstr>
      <vt:lpstr>Verdana</vt:lpstr>
      <vt:lpstr>Wingdings 2</vt:lpstr>
      <vt:lpstr>Verve</vt:lpstr>
      <vt:lpstr>Introduction to  AP Economics</vt:lpstr>
      <vt:lpstr>PowerPoint Presentation</vt:lpstr>
      <vt:lpstr>Goods v. Services</vt:lpstr>
      <vt:lpstr>PowerPoint Presentation</vt:lpstr>
      <vt:lpstr>Society has virtually unlimited needs and wants.</vt:lpstr>
      <vt:lpstr>Scarce Resources</vt:lpstr>
      <vt:lpstr>Scarce Resources = Factors of Production:</vt:lpstr>
      <vt:lpstr>Basic economic questions:</vt:lpstr>
      <vt:lpstr>The study of economics…</vt:lpstr>
      <vt:lpstr>PowerPoint Presentation</vt:lpstr>
      <vt:lpstr>PowerPoint Presentation</vt:lpstr>
      <vt:lpstr>Economic Goals</vt:lpstr>
      <vt:lpstr>Production Possibilities Model</vt:lpstr>
      <vt:lpstr>PowerPoint Presentation</vt:lpstr>
      <vt:lpstr>PowerPoint Presentation</vt:lpstr>
      <vt:lpstr>PowerPoint Presentation</vt:lpstr>
      <vt:lpstr>PowerPoint Presentation</vt:lpstr>
      <vt:lpstr>Shifts in the Production Possibilities Curves </vt:lpstr>
      <vt:lpstr>Factors influencing economic development…</vt:lpstr>
      <vt:lpstr>Circular Flow Model</vt:lpstr>
      <vt:lpstr>A final thought….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Galeri</dc:creator>
  <cp:lastModifiedBy>Galeri</cp:lastModifiedBy>
  <cp:revision>34</cp:revision>
  <dcterms:created xsi:type="dcterms:W3CDTF">2011-02-01T19:52:40Z</dcterms:created>
  <dcterms:modified xsi:type="dcterms:W3CDTF">2013-08-22T00:11:32Z</dcterms:modified>
</cp:coreProperties>
</file>